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57" r:id="rId4"/>
    <p:sldId id="258" r:id="rId5"/>
    <p:sldId id="271" r:id="rId6"/>
    <p:sldId id="260" r:id="rId7"/>
    <p:sldId id="261" r:id="rId8"/>
    <p:sldId id="262" r:id="rId9"/>
    <p:sldId id="263" r:id="rId10"/>
    <p:sldId id="264" r:id="rId11"/>
    <p:sldId id="265" r:id="rId12"/>
    <p:sldId id="269" r:id="rId13"/>
    <p:sldId id="266" r:id="rId14"/>
    <p:sldId id="267" r:id="rId15"/>
    <p:sldId id="268" r:id="rId16"/>
    <p:sldId id="270" r:id="rId17"/>
    <p:sldId id="272" r:id="rId18"/>
    <p:sldId id="273" r:id="rId19"/>
    <p:sldId id="274" r:id="rId20"/>
    <p:sldId id="275" r:id="rId21"/>
    <p:sldId id="277" r:id="rId22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24" autoAdjust="0"/>
    <p:restoredTop sz="94660"/>
  </p:normalViewPr>
  <p:slideViewPr>
    <p:cSldViewPr snapToGrid="0">
      <p:cViewPr>
        <p:scale>
          <a:sx n="69" d="100"/>
          <a:sy n="69" d="100"/>
        </p:scale>
        <p:origin x="66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6C9B2-F1E8-71E1-7EBE-6CA6E4463A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5426338-33F9-AA73-95BB-7E195D3890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DD9D74D-5BE0-500A-692B-47D0BB7C2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77C2FA-AF39-D961-98F0-247FBDAE7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934D7B-41CA-DE94-D5C3-225D4132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76097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2A189B-2137-B02B-8269-5EB3503BB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2029800-CDAF-93C8-8DFF-41AD6BDED8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8629C9-1C54-A574-8ABF-FF8F98230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DBDAEBB-1389-ADE8-663D-941093B0F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9A0C01-5F26-E1F4-0CE6-2E8AFDB35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7256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94C92DE-1CB5-36A3-0726-9B8E6D865B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134019-6C3E-CC7F-7E72-199E99683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76AE329-078F-0E85-E88F-2FC906ED5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690C0E-3ACD-CE4A-945D-D1D0085FD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5AC9E9-2473-4149-6478-194482C00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706988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8975BB-749F-42B0-9719-C735FD569A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E431A2-56B5-5970-5353-B5645BBCD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423E0A-6202-3260-CD82-82583BCA2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06F8FB-5E50-525A-C5E1-5ABB3A406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4B13F6-5774-9722-FBE3-1260761E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44734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5D4321-6A68-3F68-CD1D-DFD3EC344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9646D7D-DAA6-0E1E-D8FE-93C7A058C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053DDD-E8BE-650D-E6B3-A974C8D89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5110D2-18EB-704F-F1E7-7A65F282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AEEE1D-4C20-6A67-160C-5368168B4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0115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F5027-BDFC-776E-7097-EF5A9B434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E91422-2947-0F94-9A7E-066CD483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B073FCB-B982-F1A1-A405-138C482745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298D927-AD80-1FFC-3793-B340A97EA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A3DACF5-FC86-7830-1230-F5BBA9A3B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C83F838-FBF9-15F8-0B6E-15EE25AE8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97937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C671BD-C8DD-2A5C-F027-17D105F57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69E93C-53E9-CDAF-315C-4DE69E994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2F8667C-6A47-D120-7734-ADB1332483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2C2C726-7863-6503-3D98-4DF7B472E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4D18D82-B3FE-6EE3-5636-746573E9E9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EDE3AEA7-3258-E1AD-B538-CAB243F10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EA7275D-BDC5-1C3B-CA9A-A497605E7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77B1B06-264F-7B8C-E7E6-66DDCF739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72322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B6A394-A739-6BC8-853F-C56FBC8EC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6914A20-6CCC-75B3-3A98-90B0C2BCC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921C23F-37F9-4F52-D054-BBF3BB4CC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A2BD04C-8AC7-9828-AD67-028282FE7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961897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2CEB32-04B4-75D5-D780-D5A94E7C2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E7AD3BE-F315-4587-4FF6-0ACEC987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67F9928-EC1D-410A-6B3A-C63AC9321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94019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E58059-1C6F-05D9-AA8F-B3700B876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074E58-F9CB-4BCB-EF4B-36AFA7F04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B62A754-85E3-C577-42A1-3A5351392C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362B5E4-6090-38CF-7F84-D53C3D5C9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C470E4-EBB9-89C1-6F38-655E0B280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C000BF-4A8A-B440-AA47-2EC2A6E62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35818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083391-E7A9-14C7-A520-723D59FC9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FC9F1BA-536A-EBA8-48B0-896EA6593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1807365-5258-FB18-098B-0D1FD38D3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2CF4420-201D-F0C9-36F9-4608B6354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C43362-333D-7B99-E19A-672103FFE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30B093-13D8-B374-7471-01FD6C14C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9609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0A69A3A-7CD8-8A5E-FC56-FD2F76550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356052-8D87-02D4-618E-38740E24A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E0EA4EE-A014-773B-0EE4-23416C1D5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58E520-2347-4C91-873F-504B87D4DBBC}" type="datetimeFigureOut">
              <a:rPr lang="es-PE" smtClean="0"/>
              <a:t>26/01/2023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C21F08-5F65-0475-C19B-CC9CE5A42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F0BF38-35A9-3310-64CE-4A34E12FE3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4A6AC-100D-4F6D-9D53-20934A23A8BA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42836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med.inria.fr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b.gy/h91aei" TargetMode="External"/><Relationship Id="rId2" Type="http://schemas.openxmlformats.org/officeDocument/2006/relationships/hyperlink" Target="https://rb.gy/jkghrj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b.gy/drpghk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43FB00F-83A2-DF54-42D6-41F3FF638E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55" r="1413" b="37088"/>
          <a:stretch/>
        </p:blipFill>
        <p:spPr>
          <a:xfrm>
            <a:off x="938495" y="399824"/>
            <a:ext cx="9899374" cy="3029176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D963DB5A-39CF-FF27-1A39-228F3D671EC4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03E08A02-84FE-9BDA-5F89-417E4FE30F5C}"/>
              </a:ext>
            </a:extLst>
          </p:cNvPr>
          <p:cNvSpPr txBox="1"/>
          <p:nvPr/>
        </p:nvSpPr>
        <p:spPr>
          <a:xfrm flipH="1">
            <a:off x="2347757" y="3557231"/>
            <a:ext cx="7496485" cy="2769989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ES" sz="3600" b="1" dirty="0">
                <a:solidFill>
                  <a:schemeClr val="tx1"/>
                </a:solidFill>
              </a:rPr>
              <a:t>MANUAL DE INSTALACIÓN Y USO DEL SOFTWARE medInria® PARA VISUALIZACIÓN DE IMÁGENES MULTIMODALES</a:t>
            </a:r>
          </a:p>
          <a:p>
            <a:pPr algn="ctr"/>
            <a:endParaRPr lang="es-ES" sz="1000" b="1" dirty="0">
              <a:solidFill>
                <a:schemeClr val="tx1"/>
              </a:solidFill>
            </a:endParaRPr>
          </a:p>
          <a:p>
            <a:pPr algn="ctr"/>
            <a:endParaRPr lang="es-ES" sz="1000" b="1" dirty="0">
              <a:solidFill>
                <a:schemeClr val="tx1"/>
              </a:solidFill>
            </a:endParaRPr>
          </a:p>
          <a:p>
            <a:pPr algn="ctr"/>
            <a:r>
              <a:rPr lang="es-ES" sz="1100" b="1" dirty="0">
                <a:solidFill>
                  <a:schemeClr val="tx1"/>
                </a:solidFill>
              </a:rPr>
              <a:t>Nelly Allison Salinas Chacaltana</a:t>
            </a:r>
            <a:endParaRPr lang="es-PE" sz="11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470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6445108-7F7C-4567-8BD5-0321FF594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5" t="1391" r="13750" b="5433"/>
          <a:stretch/>
        </p:blipFill>
        <p:spPr>
          <a:xfrm>
            <a:off x="2078182" y="96982"/>
            <a:ext cx="8437418" cy="6386945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64EB98B5-EE95-F2B7-62AE-7B9244BBE24C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12</a:t>
            </a:r>
            <a:endParaRPr lang="es-PE" sz="1600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13D19F2C-E25A-F916-63F8-C72E47628879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E6E82214-D606-909B-DC09-D939B8284079}"/>
              </a:ext>
            </a:extLst>
          </p:cNvPr>
          <p:cNvSpPr/>
          <p:nvPr/>
        </p:nvSpPr>
        <p:spPr>
          <a:xfrm>
            <a:off x="6614644" y="209140"/>
            <a:ext cx="60357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49E7A58-391F-CB9F-E73A-D3A2BC520BDF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7568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17B8AD1-508E-BB56-1249-5786CFF713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9" t="1391" r="13750" b="5433"/>
          <a:stretch/>
        </p:blipFill>
        <p:spPr>
          <a:xfrm>
            <a:off x="2050473" y="96982"/>
            <a:ext cx="8465128" cy="6386945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845CFF87-8AE1-D1B9-D9E3-ADF9213AB948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13</a:t>
            </a:r>
            <a:endParaRPr lang="es-PE" sz="1600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3CA2A124-57C6-E936-D697-A77DD57DD9F2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88373ED-36F3-D6CB-9409-1B4B315D0066}"/>
              </a:ext>
            </a:extLst>
          </p:cNvPr>
          <p:cNvSpPr/>
          <p:nvPr/>
        </p:nvSpPr>
        <p:spPr>
          <a:xfrm>
            <a:off x="6822462" y="5001491"/>
            <a:ext cx="126859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DB10B3E-1675-C969-3C8A-D972A6BD4E46}"/>
              </a:ext>
            </a:extLst>
          </p:cNvPr>
          <p:cNvSpPr/>
          <p:nvPr/>
        </p:nvSpPr>
        <p:spPr>
          <a:xfrm>
            <a:off x="4439479" y="2576950"/>
            <a:ext cx="4635247" cy="2493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D389149-0E44-BB28-C717-E0E79BB8726D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21113481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17B8AD1-508E-BB56-1249-5786CFF713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9" t="1391" r="13750" b="5433"/>
          <a:stretch/>
        </p:blipFill>
        <p:spPr>
          <a:xfrm>
            <a:off x="2050473" y="96982"/>
            <a:ext cx="8465128" cy="6386945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845CFF87-8AE1-D1B9-D9E3-ADF9213AB948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14</a:t>
            </a:r>
            <a:endParaRPr lang="es-PE" sz="1600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3CA2A124-57C6-E936-D697-A77DD57DD9F2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788373ED-36F3-D6CB-9409-1B4B315D0066}"/>
              </a:ext>
            </a:extLst>
          </p:cNvPr>
          <p:cNvSpPr/>
          <p:nvPr/>
        </p:nvSpPr>
        <p:spPr>
          <a:xfrm>
            <a:off x="6822462" y="5001491"/>
            <a:ext cx="126859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DB10B3E-1675-C969-3C8A-D972A6BD4E46}"/>
              </a:ext>
            </a:extLst>
          </p:cNvPr>
          <p:cNvSpPr/>
          <p:nvPr/>
        </p:nvSpPr>
        <p:spPr>
          <a:xfrm>
            <a:off x="4439479" y="2770917"/>
            <a:ext cx="4635247" cy="2493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2ECF64E-F588-FDA0-5D7E-FBB2D7001474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590897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CD11251-22E7-34AA-A1A2-ADC595F99F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8" t="1390" r="13750" b="5029"/>
          <a:stretch/>
        </p:blipFill>
        <p:spPr>
          <a:xfrm>
            <a:off x="2050473" y="96982"/>
            <a:ext cx="8465128" cy="6414654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25365ABB-36FC-562A-AD41-975B07163581}"/>
              </a:ext>
            </a:extLst>
          </p:cNvPr>
          <p:cNvSpPr/>
          <p:nvPr/>
        </p:nvSpPr>
        <p:spPr>
          <a:xfrm>
            <a:off x="5960568" y="521085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lang="es-PE" dirty="0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2CA1624-6A5B-B4A2-543A-E316379AF019}"/>
              </a:ext>
            </a:extLst>
          </p:cNvPr>
          <p:cNvSpPr/>
          <p:nvPr/>
        </p:nvSpPr>
        <p:spPr>
          <a:xfrm>
            <a:off x="3186544" y="2072550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s-PE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4F3EBDEC-089C-FB77-1F34-84311A38905A}"/>
              </a:ext>
            </a:extLst>
          </p:cNvPr>
          <p:cNvSpPr/>
          <p:nvPr/>
        </p:nvSpPr>
        <p:spPr>
          <a:xfrm>
            <a:off x="2992581" y="1819881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s-PE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2C24F800-6671-2DC7-7FD5-0D9E14C101CD}"/>
              </a:ext>
            </a:extLst>
          </p:cNvPr>
          <p:cNvSpPr/>
          <p:nvPr/>
        </p:nvSpPr>
        <p:spPr>
          <a:xfrm>
            <a:off x="2992581" y="2325219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lang="es-PE" dirty="0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BC9C881-BCB5-3776-4804-C8432725A817}"/>
              </a:ext>
            </a:extLst>
          </p:cNvPr>
          <p:cNvSpPr/>
          <p:nvPr/>
        </p:nvSpPr>
        <p:spPr>
          <a:xfrm>
            <a:off x="4953277" y="521085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s-PE" dirty="0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3CFBFD3-F078-F14A-E4F5-62D83C2A6D77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15</a:t>
            </a:r>
            <a:endParaRPr lang="es-PE" sz="1600" dirty="0"/>
          </a:p>
        </p:txBody>
      </p:sp>
      <p:sp>
        <p:nvSpPr>
          <p:cNvPr id="11" name="Flecha: a la derecha 10">
            <a:extLst>
              <a:ext uri="{FF2B5EF4-FFF2-40B4-BE49-F238E27FC236}">
                <a16:creationId xmlns:a16="http://schemas.microsoft.com/office/drawing/2014/main" id="{E1E301D0-F620-B972-9B9F-FCD8079E2F67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503DE284-71C4-6EA7-EEDD-C80D9F5E9CF4}"/>
              </a:ext>
            </a:extLst>
          </p:cNvPr>
          <p:cNvSpPr/>
          <p:nvPr/>
        </p:nvSpPr>
        <p:spPr>
          <a:xfrm>
            <a:off x="8104908" y="2789699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s-PE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F7ED659-99CE-4ABC-EB14-F3948AC78A98}"/>
              </a:ext>
            </a:extLst>
          </p:cNvPr>
          <p:cNvSpPr/>
          <p:nvPr/>
        </p:nvSpPr>
        <p:spPr>
          <a:xfrm>
            <a:off x="3540289" y="209140"/>
            <a:ext cx="126859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F1486BAA-889B-9A2C-32EE-8D85CFC92C99}"/>
              </a:ext>
            </a:extLst>
          </p:cNvPr>
          <p:cNvSpPr/>
          <p:nvPr/>
        </p:nvSpPr>
        <p:spPr>
          <a:xfrm>
            <a:off x="3980623" y="521085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s-PE" dirty="0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38358C0E-006F-246C-909C-D6F6E5B9C763}"/>
              </a:ext>
            </a:extLst>
          </p:cNvPr>
          <p:cNvSpPr/>
          <p:nvPr/>
        </p:nvSpPr>
        <p:spPr>
          <a:xfrm>
            <a:off x="1978641" y="2031755"/>
            <a:ext cx="1872923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2F1F5D8A-D34C-D8F0-ABA0-870DDB032FD7}"/>
              </a:ext>
            </a:extLst>
          </p:cNvPr>
          <p:cNvSpPr/>
          <p:nvPr/>
        </p:nvSpPr>
        <p:spPr>
          <a:xfrm>
            <a:off x="763625" y="1825342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16</a:t>
            </a:r>
            <a:endParaRPr lang="es-PE" sz="1600" dirty="0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56783454-2672-0DBE-7582-049D9074CFE8}"/>
              </a:ext>
            </a:extLst>
          </p:cNvPr>
          <p:cNvSpPr/>
          <p:nvPr/>
        </p:nvSpPr>
        <p:spPr>
          <a:xfrm>
            <a:off x="1531116" y="1950200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9201B628-04BD-436C-BA0C-164BA6E1DE5E}"/>
              </a:ext>
            </a:extLst>
          </p:cNvPr>
          <p:cNvSpPr txBox="1"/>
          <p:nvPr/>
        </p:nvSpPr>
        <p:spPr>
          <a:xfrm flipH="1">
            <a:off x="2298678" y="2864503"/>
            <a:ext cx="2060172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ARRASTRE “B” A LA IMAGEN DEL CENTRO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C43911E5-64AD-653D-FA8D-2637EBEF30AF}"/>
              </a:ext>
            </a:extLst>
          </p:cNvPr>
          <p:cNvSpPr/>
          <p:nvPr/>
        </p:nvSpPr>
        <p:spPr>
          <a:xfrm>
            <a:off x="4300539" y="2997540"/>
            <a:ext cx="219862" cy="20239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F59689C6-16C5-BC89-7D3D-0059894557F2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1303806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139C912-7476-D689-0E49-D1D7AB943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5" t="1390" r="13636" b="5635"/>
          <a:stretch/>
        </p:blipFill>
        <p:spPr>
          <a:xfrm>
            <a:off x="2078182" y="96982"/>
            <a:ext cx="8451273" cy="6373091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987AEE4B-05BA-490B-A068-39E75F8625D5}"/>
              </a:ext>
            </a:extLst>
          </p:cNvPr>
          <p:cNvSpPr/>
          <p:nvPr/>
        </p:nvSpPr>
        <p:spPr>
          <a:xfrm>
            <a:off x="797925" y="2102101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17</a:t>
            </a:r>
            <a:endParaRPr lang="es-PE" sz="1600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C2FFF191-B474-73D5-5F02-B3E59006F1BE}"/>
              </a:ext>
            </a:extLst>
          </p:cNvPr>
          <p:cNvSpPr/>
          <p:nvPr/>
        </p:nvSpPr>
        <p:spPr>
          <a:xfrm>
            <a:off x="1565416" y="2226959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19FADE2A-E7EA-417A-87D4-E98A0332CCB3}"/>
              </a:ext>
            </a:extLst>
          </p:cNvPr>
          <p:cNvSpPr/>
          <p:nvPr/>
        </p:nvSpPr>
        <p:spPr>
          <a:xfrm>
            <a:off x="3186544" y="2072550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s-PE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639DA6B4-BBA2-5100-9A7A-14CF6794047C}"/>
              </a:ext>
            </a:extLst>
          </p:cNvPr>
          <p:cNvSpPr/>
          <p:nvPr/>
        </p:nvSpPr>
        <p:spPr>
          <a:xfrm>
            <a:off x="2992581" y="1819881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s-PE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642E4830-054B-25A3-1BF1-DA2B65AEB8A4}"/>
              </a:ext>
            </a:extLst>
          </p:cNvPr>
          <p:cNvSpPr/>
          <p:nvPr/>
        </p:nvSpPr>
        <p:spPr>
          <a:xfrm>
            <a:off x="2992581" y="2325219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lang="es-PE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F7CC15E9-2877-CD84-CAE1-D8FDD97B3915}"/>
              </a:ext>
            </a:extLst>
          </p:cNvPr>
          <p:cNvSpPr/>
          <p:nvPr/>
        </p:nvSpPr>
        <p:spPr>
          <a:xfrm>
            <a:off x="1978641" y="2211868"/>
            <a:ext cx="1872923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9223675-0575-EC29-637F-1C4CF470E163}"/>
              </a:ext>
            </a:extLst>
          </p:cNvPr>
          <p:cNvSpPr/>
          <p:nvPr/>
        </p:nvSpPr>
        <p:spPr>
          <a:xfrm>
            <a:off x="8271154" y="3014653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  <a:endParaRPr lang="es-PE" dirty="0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07783CC-8E4D-8B17-2A65-32D10E7EC38D}"/>
              </a:ext>
            </a:extLst>
          </p:cNvPr>
          <p:cNvSpPr/>
          <p:nvPr/>
        </p:nvSpPr>
        <p:spPr>
          <a:xfrm>
            <a:off x="8077191" y="2761984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  <a:endParaRPr lang="es-PE" dirty="0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44D8F631-503B-A2D8-85F2-9C73CB19CFCC}"/>
              </a:ext>
            </a:extLst>
          </p:cNvPr>
          <p:cNvSpPr/>
          <p:nvPr/>
        </p:nvSpPr>
        <p:spPr>
          <a:xfrm>
            <a:off x="8077191" y="3267322"/>
            <a:ext cx="387927" cy="336892"/>
          </a:xfrm>
          <a:prstGeom prst="ellipse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  <a:endParaRPr lang="es-PE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1D787C5D-2973-CD81-ECE2-584EEBE2521B}"/>
              </a:ext>
            </a:extLst>
          </p:cNvPr>
          <p:cNvSpPr/>
          <p:nvPr/>
        </p:nvSpPr>
        <p:spPr>
          <a:xfrm>
            <a:off x="3595709" y="209140"/>
            <a:ext cx="126859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BD9C5F6-767E-BF22-BA17-80C995A8FD87}"/>
              </a:ext>
            </a:extLst>
          </p:cNvPr>
          <p:cNvSpPr/>
          <p:nvPr/>
        </p:nvSpPr>
        <p:spPr>
          <a:xfrm>
            <a:off x="7099164" y="3819154"/>
            <a:ext cx="3529832" cy="64201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8CF7786E-C705-1513-0298-76299090E8ED}"/>
              </a:ext>
            </a:extLst>
          </p:cNvPr>
          <p:cNvSpPr/>
          <p:nvPr/>
        </p:nvSpPr>
        <p:spPr>
          <a:xfrm>
            <a:off x="11066703" y="381915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18</a:t>
            </a:r>
            <a:endParaRPr lang="es-PE" sz="1600" dirty="0"/>
          </a:p>
        </p:txBody>
      </p:sp>
      <p:sp>
        <p:nvSpPr>
          <p:cNvPr id="19" name="Flecha: a la derecha 18">
            <a:extLst>
              <a:ext uri="{FF2B5EF4-FFF2-40B4-BE49-F238E27FC236}">
                <a16:creationId xmlns:a16="http://schemas.microsoft.com/office/drawing/2014/main" id="{625ED7CF-2504-32A4-061F-D8309A496EE4}"/>
              </a:ext>
            </a:extLst>
          </p:cNvPr>
          <p:cNvSpPr/>
          <p:nvPr/>
        </p:nvSpPr>
        <p:spPr>
          <a:xfrm rot="10800000">
            <a:off x="10668946" y="3939720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95F68EC6-E5D4-B910-E26C-8835B40E50D7}"/>
              </a:ext>
            </a:extLst>
          </p:cNvPr>
          <p:cNvSpPr txBox="1"/>
          <p:nvPr/>
        </p:nvSpPr>
        <p:spPr>
          <a:xfrm flipH="1">
            <a:off x="2298678" y="2864503"/>
            <a:ext cx="2060172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ARRASTRE “C” A LA IMAGEN DEL CENTRO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1E4E015B-E5A0-8CD1-D49D-981049941E80}"/>
              </a:ext>
            </a:extLst>
          </p:cNvPr>
          <p:cNvSpPr/>
          <p:nvPr/>
        </p:nvSpPr>
        <p:spPr>
          <a:xfrm>
            <a:off x="4300539" y="2997540"/>
            <a:ext cx="219862" cy="20239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9F985A56-F12E-5956-12DD-E71816516C47}"/>
              </a:ext>
            </a:extLst>
          </p:cNvPr>
          <p:cNvSpPr txBox="1"/>
          <p:nvPr/>
        </p:nvSpPr>
        <p:spPr>
          <a:xfrm flipH="1">
            <a:off x="8185264" y="4835768"/>
            <a:ext cx="2060172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HOMOGENIZE INTENSIDAD. </a:t>
            </a:r>
          </a:p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MIN:0	MAX:30500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3" name="Flecha: hacia abajo 22">
            <a:extLst>
              <a:ext uri="{FF2B5EF4-FFF2-40B4-BE49-F238E27FC236}">
                <a16:creationId xmlns:a16="http://schemas.microsoft.com/office/drawing/2014/main" id="{14C2D6B5-7483-39A6-E4DD-D5A450289D51}"/>
              </a:ext>
            </a:extLst>
          </p:cNvPr>
          <p:cNvSpPr/>
          <p:nvPr/>
        </p:nvSpPr>
        <p:spPr>
          <a:xfrm rot="10800000">
            <a:off x="9083732" y="4537979"/>
            <a:ext cx="263237" cy="252669"/>
          </a:xfrm>
          <a:prstGeom prst="downArrow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D8D03D66-687E-85A4-D4DD-6DFC2B4D30F5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1422414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955C37A2-1BF2-D93C-2D07-B30379B446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5" t="1390" r="13636" b="5635"/>
          <a:stretch/>
        </p:blipFill>
        <p:spPr>
          <a:xfrm>
            <a:off x="2078182" y="96982"/>
            <a:ext cx="8451273" cy="6373091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BD51CFF-BF7E-5465-055C-F824B6EFA1D8}"/>
              </a:ext>
            </a:extLst>
          </p:cNvPr>
          <p:cNvSpPr/>
          <p:nvPr/>
        </p:nvSpPr>
        <p:spPr>
          <a:xfrm>
            <a:off x="7730836" y="3429000"/>
            <a:ext cx="2898160" cy="32970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5792B0AE-884D-D2E5-797C-FBF7E1B13D38}"/>
              </a:ext>
            </a:extLst>
          </p:cNvPr>
          <p:cNvSpPr/>
          <p:nvPr/>
        </p:nvSpPr>
        <p:spPr>
          <a:xfrm>
            <a:off x="11066703" y="32926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19</a:t>
            </a:r>
            <a:endParaRPr lang="es-PE" sz="1600" dirty="0"/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DFEE4DBF-BA17-8D7B-07FB-432EFF48A63F}"/>
              </a:ext>
            </a:extLst>
          </p:cNvPr>
          <p:cNvSpPr/>
          <p:nvPr/>
        </p:nvSpPr>
        <p:spPr>
          <a:xfrm rot="10800000">
            <a:off x="10668946" y="3413250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3FCAF99-58A2-E339-40D3-985D228A150E}"/>
              </a:ext>
            </a:extLst>
          </p:cNvPr>
          <p:cNvSpPr txBox="1"/>
          <p:nvPr/>
        </p:nvSpPr>
        <p:spPr>
          <a:xfrm flipH="1">
            <a:off x="7894318" y="1621550"/>
            <a:ext cx="2358045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ELIJA LA LUT DE SU PREFERENCIA, SE RECOMIENDA GE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3CAF5536-D324-0ECC-C309-D1F4D36FDA75}"/>
              </a:ext>
            </a:extLst>
          </p:cNvPr>
          <p:cNvSpPr/>
          <p:nvPr/>
        </p:nvSpPr>
        <p:spPr>
          <a:xfrm>
            <a:off x="7024255" y="4308764"/>
            <a:ext cx="457200" cy="4294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8F04462-95A4-2E1F-0218-08B75EE01D10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4446202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2BF9E7D-5086-73F4-350B-83482CF1C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32" t="1390" r="13977" b="5837"/>
          <a:stretch/>
        </p:blipFill>
        <p:spPr>
          <a:xfrm>
            <a:off x="2064326" y="96982"/>
            <a:ext cx="8423565" cy="635923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F5FE530F-46AF-466E-576C-99E81DF3B3F6}"/>
              </a:ext>
            </a:extLst>
          </p:cNvPr>
          <p:cNvSpPr/>
          <p:nvPr/>
        </p:nvSpPr>
        <p:spPr>
          <a:xfrm>
            <a:off x="3691334" y="463816"/>
            <a:ext cx="3429902" cy="584000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64EE771C-0A3C-C358-9173-A3C32429BA67}"/>
              </a:ext>
            </a:extLst>
          </p:cNvPr>
          <p:cNvSpPr/>
          <p:nvPr/>
        </p:nvSpPr>
        <p:spPr>
          <a:xfrm>
            <a:off x="8409709" y="2701637"/>
            <a:ext cx="2078182" cy="95596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EE76652C-0D77-E85A-D916-2C3B34BC7922}"/>
              </a:ext>
            </a:extLst>
          </p:cNvPr>
          <p:cNvSpPr txBox="1"/>
          <p:nvPr/>
        </p:nvSpPr>
        <p:spPr>
          <a:xfrm flipH="1">
            <a:off x="8646379" y="2051041"/>
            <a:ext cx="1841512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BARRA PARA MODIFICAR TRANSPARENCIA DE IMAGEN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Flecha: hacia abajo 10">
            <a:extLst>
              <a:ext uri="{FF2B5EF4-FFF2-40B4-BE49-F238E27FC236}">
                <a16:creationId xmlns:a16="http://schemas.microsoft.com/office/drawing/2014/main" id="{FD6703B2-8189-79D6-60E2-74DEBB698067}"/>
              </a:ext>
            </a:extLst>
          </p:cNvPr>
          <p:cNvSpPr/>
          <p:nvPr/>
        </p:nvSpPr>
        <p:spPr>
          <a:xfrm>
            <a:off x="9451328" y="2448968"/>
            <a:ext cx="263237" cy="252669"/>
          </a:xfrm>
          <a:prstGeom prst="downArrow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C91133B-CF0A-AFDC-8B1C-AB34F5C77362}"/>
              </a:ext>
            </a:extLst>
          </p:cNvPr>
          <p:cNvSpPr txBox="1"/>
          <p:nvPr/>
        </p:nvSpPr>
        <p:spPr>
          <a:xfrm flipH="1">
            <a:off x="4074377" y="1372166"/>
            <a:ext cx="1231914" cy="261610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bg1"/>
                </a:solidFill>
              </a:rPr>
              <a:t>Filtro GE activado</a:t>
            </a:r>
            <a:endParaRPr lang="es-PE" sz="1100" dirty="0">
              <a:solidFill>
                <a:schemeClr val="bg1"/>
              </a:solidFill>
            </a:endParaRPr>
          </a:p>
        </p:txBody>
      </p:sp>
      <p:sp>
        <p:nvSpPr>
          <p:cNvPr id="13" name="Flecha: hacia abajo 12">
            <a:extLst>
              <a:ext uri="{FF2B5EF4-FFF2-40B4-BE49-F238E27FC236}">
                <a16:creationId xmlns:a16="http://schemas.microsoft.com/office/drawing/2014/main" id="{64D47844-BEFD-4589-0B02-F835501236F4}"/>
              </a:ext>
            </a:extLst>
          </p:cNvPr>
          <p:cNvSpPr/>
          <p:nvPr/>
        </p:nvSpPr>
        <p:spPr>
          <a:xfrm>
            <a:off x="5143048" y="2013815"/>
            <a:ext cx="263237" cy="252669"/>
          </a:xfrm>
          <a:prstGeom prst="downArrow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E2BE2E1-F977-7F44-F597-3BDEC54CC771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C67AA088-000C-F810-2D68-14EC65636449}"/>
              </a:ext>
            </a:extLst>
          </p:cNvPr>
          <p:cNvSpPr/>
          <p:nvPr/>
        </p:nvSpPr>
        <p:spPr>
          <a:xfrm>
            <a:off x="11066703" y="2766205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20</a:t>
            </a:r>
            <a:endParaRPr lang="es-PE" sz="1600" dirty="0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17C0BEA2-3262-3FE0-E509-BED436E36311}"/>
              </a:ext>
            </a:extLst>
          </p:cNvPr>
          <p:cNvSpPr/>
          <p:nvPr/>
        </p:nvSpPr>
        <p:spPr>
          <a:xfrm rot="10800000">
            <a:off x="10668946" y="2886771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558842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2BF9E7D-5086-73F4-350B-83482CF1C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32" t="1390" r="13977" b="5837"/>
          <a:stretch/>
        </p:blipFill>
        <p:spPr>
          <a:xfrm>
            <a:off x="2064326" y="96982"/>
            <a:ext cx="8423565" cy="6359236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F5FE530F-46AF-466E-576C-99E81DF3B3F6}"/>
              </a:ext>
            </a:extLst>
          </p:cNvPr>
          <p:cNvSpPr/>
          <p:nvPr/>
        </p:nvSpPr>
        <p:spPr>
          <a:xfrm>
            <a:off x="7111794" y="1142689"/>
            <a:ext cx="3429902" cy="79694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CE711482-77CB-F91C-D071-1E612484AE62}"/>
              </a:ext>
            </a:extLst>
          </p:cNvPr>
          <p:cNvSpPr/>
          <p:nvPr/>
        </p:nvSpPr>
        <p:spPr>
          <a:xfrm>
            <a:off x="11066703" y="1186789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21</a:t>
            </a:r>
            <a:endParaRPr lang="es-PE" sz="1600" dirty="0"/>
          </a:p>
        </p:txBody>
      </p:sp>
      <p:sp>
        <p:nvSpPr>
          <p:cNvPr id="4" name="Flecha: a la derecha 3">
            <a:extLst>
              <a:ext uri="{FF2B5EF4-FFF2-40B4-BE49-F238E27FC236}">
                <a16:creationId xmlns:a16="http://schemas.microsoft.com/office/drawing/2014/main" id="{857381D8-7C93-CC2D-67C5-BEC326B2DA18}"/>
              </a:ext>
            </a:extLst>
          </p:cNvPr>
          <p:cNvSpPr/>
          <p:nvPr/>
        </p:nvSpPr>
        <p:spPr>
          <a:xfrm rot="10800000">
            <a:off x="10668946" y="1307355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0AD2D7F-E32D-C81E-ABCE-BF151FB68C5F}"/>
              </a:ext>
            </a:extLst>
          </p:cNvPr>
          <p:cNvSpPr txBox="1"/>
          <p:nvPr/>
        </p:nvSpPr>
        <p:spPr>
          <a:xfrm flipH="1">
            <a:off x="8242081" y="2161841"/>
            <a:ext cx="1515142" cy="43088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VISUALICE EN OTROS CORTES ANATÓMICOS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Flecha: hacia abajo 8">
            <a:extLst>
              <a:ext uri="{FF2B5EF4-FFF2-40B4-BE49-F238E27FC236}">
                <a16:creationId xmlns:a16="http://schemas.microsoft.com/office/drawing/2014/main" id="{E61E7D84-AA93-88F9-4B46-A27671458F14}"/>
              </a:ext>
            </a:extLst>
          </p:cNvPr>
          <p:cNvSpPr/>
          <p:nvPr/>
        </p:nvSpPr>
        <p:spPr>
          <a:xfrm rot="10800000">
            <a:off x="8736415" y="1939636"/>
            <a:ext cx="263237" cy="252669"/>
          </a:xfrm>
          <a:prstGeom prst="downArrow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18E576E-DC1F-D1F5-60E1-47D6CBFE2A68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24444867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733829A-8C7F-E48E-72E0-85B5A43F01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341" t="7656" r="41932" b="9071"/>
          <a:stretch/>
        </p:blipFill>
        <p:spPr>
          <a:xfrm>
            <a:off x="4163289" y="526474"/>
            <a:ext cx="3380509" cy="5708072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1574870-1911-FFC6-3C27-54BCB509CC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41" t="7656" r="41932" b="9071"/>
          <a:stretch/>
        </p:blipFill>
        <p:spPr>
          <a:xfrm>
            <a:off x="7813962" y="526474"/>
            <a:ext cx="3380509" cy="570807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7956E04-3B0A-BD77-6C8A-F609856D58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40" t="7656" r="41932" b="9071"/>
          <a:stretch/>
        </p:blipFill>
        <p:spPr>
          <a:xfrm>
            <a:off x="512617" y="526474"/>
            <a:ext cx="3380509" cy="570807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66E133B-3D6F-7CB1-A48E-D5D92F3BCFB8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2982080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786C093-96A1-A40E-881A-2623116C2A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18" t="1391" r="13750" b="5231"/>
          <a:stretch/>
        </p:blipFill>
        <p:spPr>
          <a:xfrm>
            <a:off x="2050473" y="96982"/>
            <a:ext cx="8465128" cy="64008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D0D2EF1-C9C6-3649-495B-55D88FB1E17B}"/>
              </a:ext>
            </a:extLst>
          </p:cNvPr>
          <p:cNvSpPr/>
          <p:nvPr/>
        </p:nvSpPr>
        <p:spPr>
          <a:xfrm>
            <a:off x="7071844" y="2825794"/>
            <a:ext cx="866810" cy="8146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99BCF35-28F5-4F31-E77A-6C161AC94A98}"/>
              </a:ext>
            </a:extLst>
          </p:cNvPr>
          <p:cNvSpPr txBox="1"/>
          <p:nvPr/>
        </p:nvSpPr>
        <p:spPr>
          <a:xfrm flipH="1">
            <a:off x="7812589" y="3640436"/>
            <a:ext cx="1515142" cy="76944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Al clicar en una imagen de la lista, se oculta, al volver a clicar, se activa.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B35B8E93-ABA1-D515-42C1-0577DDE3A3DD}"/>
              </a:ext>
            </a:extLst>
          </p:cNvPr>
          <p:cNvSpPr/>
          <p:nvPr/>
        </p:nvSpPr>
        <p:spPr>
          <a:xfrm rot="10800000">
            <a:off x="7869379" y="2919353"/>
            <a:ext cx="219862" cy="202392"/>
          </a:xfrm>
          <a:prstGeom prst="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2ED1667-88AD-4C8A-A2E3-58763BA923CB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690256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43FB00F-83A2-DF54-42D6-41F3FF638E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56" r="1413" b="5099"/>
          <a:stretch/>
        </p:blipFill>
        <p:spPr>
          <a:xfrm>
            <a:off x="1007165" y="88097"/>
            <a:ext cx="9899374" cy="483508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DA8E6464-3F52-0B8A-7497-633DBD676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862" b="23658"/>
          <a:stretch/>
        </p:blipFill>
        <p:spPr>
          <a:xfrm>
            <a:off x="702365" y="4837640"/>
            <a:ext cx="10204174" cy="1863372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17BFD894-B5E5-DE48-63E0-FF421D4968D5}"/>
              </a:ext>
            </a:extLst>
          </p:cNvPr>
          <p:cNvSpPr/>
          <p:nvPr/>
        </p:nvSpPr>
        <p:spPr>
          <a:xfrm>
            <a:off x="2610678" y="4147930"/>
            <a:ext cx="2557670" cy="7752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B5B20C6E-BCCC-4950-D4C5-B81F3FAB20FB}"/>
              </a:ext>
            </a:extLst>
          </p:cNvPr>
          <p:cNvSpPr/>
          <p:nvPr/>
        </p:nvSpPr>
        <p:spPr>
          <a:xfrm>
            <a:off x="2252872" y="4335117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28574DA7-7D95-2138-1196-B89A6F79EB8C}"/>
              </a:ext>
            </a:extLst>
          </p:cNvPr>
          <p:cNvSpPr/>
          <p:nvPr/>
        </p:nvSpPr>
        <p:spPr>
          <a:xfrm>
            <a:off x="2895599" y="4978597"/>
            <a:ext cx="5718313" cy="4240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60A24ACF-1990-30BC-A4DE-7FB0A5ADF8B5}"/>
              </a:ext>
            </a:extLst>
          </p:cNvPr>
          <p:cNvSpPr/>
          <p:nvPr/>
        </p:nvSpPr>
        <p:spPr>
          <a:xfrm>
            <a:off x="1384849" y="4152899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2.</a:t>
            </a:r>
            <a:endParaRPr lang="es-PE" dirty="0"/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26D9CE2A-B7FA-0131-3F81-B88753604490}"/>
              </a:ext>
            </a:extLst>
          </p:cNvPr>
          <p:cNvSpPr/>
          <p:nvPr/>
        </p:nvSpPr>
        <p:spPr>
          <a:xfrm>
            <a:off x="2252869" y="4934773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CF10E5BF-15DA-1F68-B52B-10836CE6A001}"/>
              </a:ext>
            </a:extLst>
          </p:cNvPr>
          <p:cNvSpPr/>
          <p:nvPr/>
        </p:nvSpPr>
        <p:spPr>
          <a:xfrm>
            <a:off x="1384849" y="4823786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3.</a:t>
            </a:r>
            <a:endParaRPr lang="es-PE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DABA2751-1BC7-4E2A-7C33-682F2BE24980}"/>
              </a:ext>
            </a:extLst>
          </p:cNvPr>
          <p:cNvSpPr/>
          <p:nvPr/>
        </p:nvSpPr>
        <p:spPr>
          <a:xfrm>
            <a:off x="2431774" y="103005"/>
            <a:ext cx="2736573" cy="7752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4D61F34B-E2E2-8DD4-B271-7508A2257D13}"/>
              </a:ext>
            </a:extLst>
          </p:cNvPr>
          <p:cNvSpPr/>
          <p:nvPr/>
        </p:nvSpPr>
        <p:spPr>
          <a:xfrm>
            <a:off x="2054087" y="352838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29AB7C31-980E-6DBF-2421-604817005235}"/>
              </a:ext>
            </a:extLst>
          </p:cNvPr>
          <p:cNvSpPr/>
          <p:nvPr/>
        </p:nvSpPr>
        <p:spPr>
          <a:xfrm>
            <a:off x="1384849" y="241852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1.</a:t>
            </a:r>
            <a:endParaRPr lang="es-PE" dirty="0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D963DB5A-39CF-FF27-1A39-228F3D671EC4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  <p:sp>
        <p:nvSpPr>
          <p:cNvPr id="21" name="CuadroTexto 20">
            <a:hlinkClick r:id="rId4"/>
            <a:extLst>
              <a:ext uri="{FF2B5EF4-FFF2-40B4-BE49-F238E27FC236}">
                <a16:creationId xmlns:a16="http://schemas.microsoft.com/office/drawing/2014/main" id="{BAF540C3-70AC-0908-BEF8-C58DC3D330DF}"/>
              </a:ext>
            </a:extLst>
          </p:cNvPr>
          <p:cNvSpPr txBox="1"/>
          <p:nvPr/>
        </p:nvSpPr>
        <p:spPr>
          <a:xfrm>
            <a:off x="5188228" y="524965"/>
            <a:ext cx="221009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s-PE" dirty="0">
                <a:solidFill>
                  <a:schemeClr val="accent1">
                    <a:lumMod val="75000"/>
                  </a:schemeClr>
                </a:solidFill>
              </a:rPr>
              <a:t>https://med.inria.fr/</a:t>
            </a:r>
          </a:p>
        </p:txBody>
      </p:sp>
    </p:spTree>
    <p:extLst>
      <p:ext uri="{BB962C8B-B14F-4D97-AF65-F5344CB8AC3E}">
        <p14:creationId xmlns:p14="http://schemas.microsoft.com/office/powerpoint/2010/main" val="24922880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793EC39-E82F-CA1B-5A4F-0DA2285FD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5" t="1390" r="13750" b="5029"/>
          <a:stretch/>
        </p:blipFill>
        <p:spPr>
          <a:xfrm>
            <a:off x="2078181" y="96982"/>
            <a:ext cx="8437419" cy="6414654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52EB0DDF-19BB-296A-FDD3-3A6DF71DFABC}"/>
              </a:ext>
            </a:extLst>
          </p:cNvPr>
          <p:cNvSpPr/>
          <p:nvPr/>
        </p:nvSpPr>
        <p:spPr>
          <a:xfrm>
            <a:off x="6739336" y="4149127"/>
            <a:ext cx="1240883" cy="4505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B29A697-BF8B-D595-BFF3-51130CC2EF4E}"/>
              </a:ext>
            </a:extLst>
          </p:cNvPr>
          <p:cNvSpPr txBox="1"/>
          <p:nvPr/>
        </p:nvSpPr>
        <p:spPr>
          <a:xfrm flipH="1">
            <a:off x="7359777" y="4599710"/>
            <a:ext cx="2075168" cy="60016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sz="1100" dirty="0">
                <a:solidFill>
                  <a:schemeClr val="accent1">
                    <a:lumMod val="75000"/>
                  </a:schemeClr>
                </a:solidFill>
              </a:rPr>
              <a:t>Para cerrar el software medInria no será necesario guardar las imágenes.</a:t>
            </a:r>
            <a:endParaRPr lang="es-PE" sz="11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41634BBC-9D4B-E4E3-4F9E-454F1105DBE7}"/>
              </a:ext>
            </a:extLst>
          </p:cNvPr>
          <p:cNvSpPr/>
          <p:nvPr/>
        </p:nvSpPr>
        <p:spPr>
          <a:xfrm>
            <a:off x="11066703" y="4013122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22</a:t>
            </a:r>
            <a:endParaRPr lang="es-PE" sz="1600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4C69FC83-96B2-85C9-2F5C-216A8A754E7D}"/>
              </a:ext>
            </a:extLst>
          </p:cNvPr>
          <p:cNvSpPr/>
          <p:nvPr/>
        </p:nvSpPr>
        <p:spPr>
          <a:xfrm rot="10800000">
            <a:off x="10668946" y="4133688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3113E727-6AB7-4E1B-AEA4-33294EC31535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806463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8906DE90-9618-F56C-A6F0-702E9C1F84FF}"/>
              </a:ext>
            </a:extLst>
          </p:cNvPr>
          <p:cNvSpPr txBox="1"/>
          <p:nvPr/>
        </p:nvSpPr>
        <p:spPr>
          <a:xfrm>
            <a:off x="249381" y="0"/>
            <a:ext cx="11831783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PE" dirty="0"/>
              <a:t>Buen día Licenciado Alex Chanamé. </a:t>
            </a:r>
          </a:p>
          <a:p>
            <a:pPr algn="just"/>
            <a:r>
              <a:rPr lang="es-PE" dirty="0"/>
              <a:t>Permítame presentarme, soy Allison Salinas Chacaltana.</a:t>
            </a:r>
          </a:p>
          <a:p>
            <a:pPr algn="just"/>
            <a:endParaRPr lang="es-PE" dirty="0"/>
          </a:p>
          <a:p>
            <a:pPr algn="just"/>
            <a:r>
              <a:rPr lang="es-PE" dirty="0"/>
              <a:t>Me encuentro ejecutando mi tesis titulada "Corregistro de imágenes cerebrales por tomografía por emisión de positrones y resonancia magnética en estudios de Alzheimer, 2022“ (Adjunto el proyecto). Bajo la asesoría del Mg. Luis Bernal y el Mg. Nilser Laines.</a:t>
            </a:r>
          </a:p>
          <a:p>
            <a:r>
              <a:rPr lang="es-PE" dirty="0"/>
              <a:t>Para ello, hemos realizado un instrumento </a:t>
            </a:r>
            <a:r>
              <a:rPr lang="es-PE" dirty="0">
                <a:hlinkClick r:id="rId2"/>
              </a:rPr>
              <a:t>https://rb.gy/jkghrj</a:t>
            </a:r>
            <a:r>
              <a:rPr lang="es-PE" dirty="0"/>
              <a:t> que consta de 2 etapas para evaluar el Corregistro PET-MRI.</a:t>
            </a:r>
          </a:p>
          <a:p>
            <a:pPr algn="just"/>
            <a:endParaRPr lang="es-PE" dirty="0"/>
          </a:p>
          <a:p>
            <a:pPr algn="just"/>
            <a:r>
              <a:rPr lang="es-PE" dirty="0"/>
              <a:t>En un primer momento, se realiza la métrica de corregistro llamada información mutua (ítem 2.1 del instrumento), esta etapa será realizada por mi persona y mis asesores.</a:t>
            </a:r>
          </a:p>
          <a:p>
            <a:pPr algn="just"/>
            <a:endParaRPr lang="es-PE" dirty="0"/>
          </a:p>
          <a:p>
            <a:pPr algn="just"/>
            <a:r>
              <a:rPr lang="es-PE" dirty="0"/>
              <a:t>Y en un segundo momento (ítem </a:t>
            </a:r>
            <a:r>
              <a:rPr lang="es-PE" b="1" dirty="0"/>
              <a:t>2.2</a:t>
            </a:r>
            <a:r>
              <a:rPr lang="es-PE" dirty="0"/>
              <a:t> del instrumento) se requiere su valiosa participación como </a:t>
            </a:r>
            <a:r>
              <a:rPr lang="es-PE" b="1" dirty="0"/>
              <a:t>evaluador de corregistro PET-MRI </a:t>
            </a:r>
            <a:r>
              <a:rPr lang="es-PE" dirty="0"/>
              <a:t>en una escala Likert:</a:t>
            </a:r>
          </a:p>
          <a:p>
            <a:pPr algn="just"/>
            <a:endParaRPr lang="es-PE" dirty="0"/>
          </a:p>
          <a:p>
            <a:pPr marL="285750" indent="-285750" algn="just">
              <a:buFontTx/>
              <a:buChar char="-"/>
            </a:pPr>
            <a:r>
              <a:rPr lang="es-PE" dirty="0"/>
              <a:t>En el siguiente link </a:t>
            </a:r>
            <a:r>
              <a:rPr lang="es-PE" dirty="0">
                <a:hlinkClick r:id="rId3"/>
              </a:rPr>
              <a:t>https://rb.gy/h91aei</a:t>
            </a:r>
            <a:r>
              <a:rPr lang="es-PE" dirty="0"/>
              <a:t> encontrará una carpeta comprimida, donde se encuentran los estudios PET y MRI de 20 pacientes. Cada paciente tiene 1 estudio MRI (</a:t>
            </a:r>
            <a:r>
              <a:rPr lang="es-PE" dirty="0" err="1"/>
              <a:t>mri</a:t>
            </a:r>
            <a:r>
              <a:rPr lang="es-PE" dirty="0"/>
              <a:t>) y 1 estudio PET que ha sido corregistrado por dos métodos diferentes (pet_1 y pet_2).</a:t>
            </a:r>
          </a:p>
          <a:p>
            <a:pPr algn="just"/>
            <a:r>
              <a:rPr lang="es-PE" dirty="0"/>
              <a:t> </a:t>
            </a:r>
          </a:p>
          <a:p>
            <a:pPr marL="285750" indent="-285750" algn="just">
              <a:buFontTx/>
              <a:buChar char="-"/>
            </a:pPr>
            <a:r>
              <a:rPr lang="es-PE" dirty="0"/>
              <a:t>La visualización de estudios PET-MRI puede ser realizada a través de cualquier visualizador de formato </a:t>
            </a:r>
            <a:r>
              <a:rPr lang="es-PE" dirty="0" err="1"/>
              <a:t>nifty</a:t>
            </a:r>
            <a:r>
              <a:rPr lang="es-PE" dirty="0"/>
              <a:t> (.nii.gz), Adjunto en el siguiente link </a:t>
            </a:r>
            <a:r>
              <a:rPr lang="es-PE" dirty="0">
                <a:hlinkClick r:id="rId4"/>
              </a:rPr>
              <a:t>https://rb.gy/drpghk</a:t>
            </a:r>
            <a:r>
              <a:rPr lang="es-PE" dirty="0"/>
              <a:t> un manual de descarga y uso del software medInria.</a:t>
            </a:r>
          </a:p>
          <a:p>
            <a:pPr algn="just"/>
            <a:endParaRPr lang="es-PE" dirty="0"/>
          </a:p>
          <a:p>
            <a:pPr algn="just"/>
            <a:r>
              <a:rPr lang="es-PE" dirty="0"/>
              <a:t>Quedo atenta a cualquier duda o consulta. </a:t>
            </a:r>
          </a:p>
          <a:p>
            <a:pPr algn="just"/>
            <a:r>
              <a:rPr lang="es-PE" dirty="0"/>
              <a:t>Muy agradecida</a:t>
            </a:r>
          </a:p>
        </p:txBody>
      </p:sp>
    </p:spTree>
    <p:extLst>
      <p:ext uri="{BB962C8B-B14F-4D97-AF65-F5344CB8AC3E}">
        <p14:creationId xmlns:p14="http://schemas.microsoft.com/office/powerpoint/2010/main" val="1844252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9B06A0FF-AB41-0072-4433-F8DD7CB6E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717" r="65911" b="4947"/>
          <a:stretch/>
        </p:blipFill>
        <p:spPr>
          <a:xfrm>
            <a:off x="3292753" y="735699"/>
            <a:ext cx="4156135" cy="502758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D91079E2-2D3A-A8E9-EBFE-46EEC0A449D1}"/>
              </a:ext>
            </a:extLst>
          </p:cNvPr>
          <p:cNvSpPr/>
          <p:nvPr/>
        </p:nvSpPr>
        <p:spPr>
          <a:xfrm>
            <a:off x="1918155" y="655362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4.</a:t>
            </a:r>
            <a:endParaRPr lang="es-PE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5B254CB-0B73-D4CB-CA2D-278070B894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15" t="17339" r="25796" b="21697"/>
          <a:stretch/>
        </p:blipFill>
        <p:spPr>
          <a:xfrm>
            <a:off x="3292435" y="1568730"/>
            <a:ext cx="5607129" cy="4178843"/>
          </a:xfrm>
          <a:prstGeom prst="rect">
            <a:avLst/>
          </a:prstGeom>
        </p:spPr>
      </p:pic>
      <p:sp>
        <p:nvSpPr>
          <p:cNvPr id="13" name="Elipse 12">
            <a:extLst>
              <a:ext uri="{FF2B5EF4-FFF2-40B4-BE49-F238E27FC236}">
                <a16:creationId xmlns:a16="http://schemas.microsoft.com/office/drawing/2014/main" id="{35DA6E33-0AED-572D-23EF-AE102743CD71}"/>
              </a:ext>
            </a:extLst>
          </p:cNvPr>
          <p:cNvSpPr/>
          <p:nvPr/>
        </p:nvSpPr>
        <p:spPr>
          <a:xfrm>
            <a:off x="1918155" y="156250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5.</a:t>
            </a:r>
            <a:endParaRPr lang="es-PE" dirty="0"/>
          </a:p>
        </p:txBody>
      </p:sp>
      <p:sp>
        <p:nvSpPr>
          <p:cNvPr id="15" name="Flecha: a la derecha 14">
            <a:extLst>
              <a:ext uri="{FF2B5EF4-FFF2-40B4-BE49-F238E27FC236}">
                <a16:creationId xmlns:a16="http://schemas.microsoft.com/office/drawing/2014/main" id="{059A0C2A-7E33-7D94-2157-F47FCC01C605}"/>
              </a:ext>
            </a:extLst>
          </p:cNvPr>
          <p:cNvSpPr/>
          <p:nvPr/>
        </p:nvSpPr>
        <p:spPr>
          <a:xfrm>
            <a:off x="2718099" y="786639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E961149B-EC00-5C5F-B79C-09A8987251A2}"/>
              </a:ext>
            </a:extLst>
          </p:cNvPr>
          <p:cNvSpPr/>
          <p:nvPr/>
        </p:nvSpPr>
        <p:spPr>
          <a:xfrm>
            <a:off x="2718099" y="166135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C7BEB9EC-86F4-BBE4-A26E-69275ED79843}"/>
              </a:ext>
            </a:extLst>
          </p:cNvPr>
          <p:cNvSpPr/>
          <p:nvPr/>
        </p:nvSpPr>
        <p:spPr>
          <a:xfrm>
            <a:off x="6539344" y="4934476"/>
            <a:ext cx="798703" cy="4240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800E996-48D8-CE0B-961A-15F65C0904E9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313569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E589D9A-E035-21EC-E539-69DBEB3F6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76" t="17550" r="26191" b="22314"/>
          <a:stretch/>
        </p:blipFill>
        <p:spPr>
          <a:xfrm>
            <a:off x="3138871" y="407662"/>
            <a:ext cx="5588001" cy="4122057"/>
          </a:xfrm>
          <a:prstGeom prst="rect">
            <a:avLst/>
          </a:prstGeom>
        </p:spPr>
      </p:pic>
      <p:sp>
        <p:nvSpPr>
          <p:cNvPr id="7" name="Elipse 6">
            <a:extLst>
              <a:ext uri="{FF2B5EF4-FFF2-40B4-BE49-F238E27FC236}">
                <a16:creationId xmlns:a16="http://schemas.microsoft.com/office/drawing/2014/main" id="{ADE13D72-76EA-C53A-6D6C-6750D6DDC6F9}"/>
              </a:ext>
            </a:extLst>
          </p:cNvPr>
          <p:cNvSpPr/>
          <p:nvPr/>
        </p:nvSpPr>
        <p:spPr>
          <a:xfrm>
            <a:off x="1696545" y="788923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6.</a:t>
            </a:r>
            <a:endParaRPr lang="es-PE" dirty="0"/>
          </a:p>
        </p:txBody>
      </p:sp>
      <p:sp>
        <p:nvSpPr>
          <p:cNvPr id="8" name="Flecha: a la derecha 7">
            <a:extLst>
              <a:ext uri="{FF2B5EF4-FFF2-40B4-BE49-F238E27FC236}">
                <a16:creationId xmlns:a16="http://schemas.microsoft.com/office/drawing/2014/main" id="{3CD637C9-3C21-4359-5680-DD0EB75421FE}"/>
              </a:ext>
            </a:extLst>
          </p:cNvPr>
          <p:cNvSpPr/>
          <p:nvPr/>
        </p:nvSpPr>
        <p:spPr>
          <a:xfrm>
            <a:off x="2502136" y="818531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2149FF8-C7EF-448D-B26A-8FEFF84CE85C}"/>
              </a:ext>
            </a:extLst>
          </p:cNvPr>
          <p:cNvSpPr/>
          <p:nvPr/>
        </p:nvSpPr>
        <p:spPr>
          <a:xfrm>
            <a:off x="6428507" y="3770694"/>
            <a:ext cx="798703" cy="42406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6A26A4C-30DC-F137-3031-F9AE82E2A0B2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375905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240C03CE-5FD1-7C58-04B4-5FDCFEC92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900" r="52614"/>
          <a:stretch/>
        </p:blipFill>
        <p:spPr>
          <a:xfrm>
            <a:off x="3207327" y="409546"/>
            <a:ext cx="5777345" cy="6038908"/>
          </a:xfrm>
          <a:prstGeom prst="rect">
            <a:avLst/>
          </a:prstGeo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947F5762-1644-AE69-40CA-E060F6DBF358}"/>
              </a:ext>
            </a:extLst>
          </p:cNvPr>
          <p:cNvSpPr/>
          <p:nvPr/>
        </p:nvSpPr>
        <p:spPr>
          <a:xfrm>
            <a:off x="1803125" y="409546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7.</a:t>
            </a:r>
            <a:endParaRPr lang="es-PE" dirty="0"/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0ACB2C61-1E90-8207-5347-FB8D7B552B38}"/>
              </a:ext>
            </a:extLst>
          </p:cNvPr>
          <p:cNvSpPr/>
          <p:nvPr/>
        </p:nvSpPr>
        <p:spPr>
          <a:xfrm>
            <a:off x="2608716" y="439154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5E5C09A0-D70C-42CD-85D5-D9C949D8A488}"/>
              </a:ext>
            </a:extLst>
          </p:cNvPr>
          <p:cNvSpPr/>
          <p:nvPr/>
        </p:nvSpPr>
        <p:spPr>
          <a:xfrm>
            <a:off x="5971307" y="701093"/>
            <a:ext cx="1136075" cy="116927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B069253-760B-54F1-78F5-797543EE9B79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412566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12F57B3-CB1D-E283-112D-47B387AB4C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8" t="363" r="13697" b="4518"/>
          <a:stretch/>
        </p:blipFill>
        <p:spPr>
          <a:xfrm>
            <a:off x="2040835" y="168965"/>
            <a:ext cx="8468139" cy="6520070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B10F3A96-2CD1-57D4-5509-164B11D4D281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8.</a:t>
            </a:r>
            <a:endParaRPr lang="es-PE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0BBB4A49-3B34-EAC9-CF73-0211B255F7A1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616BADD-9B4F-9519-DDE8-4D01273E3584}"/>
              </a:ext>
            </a:extLst>
          </p:cNvPr>
          <p:cNvSpPr/>
          <p:nvPr/>
        </p:nvSpPr>
        <p:spPr>
          <a:xfrm>
            <a:off x="2153479" y="3336236"/>
            <a:ext cx="1318591" cy="5466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F39D99C-E49F-8F68-A307-7EFDEBE1CAB4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196596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4B1950F5-7F84-D0C3-D595-83794C1646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21" t="425" r="13697" b="4905"/>
          <a:stretch/>
        </p:blipFill>
        <p:spPr>
          <a:xfrm>
            <a:off x="2084156" y="184375"/>
            <a:ext cx="8446845" cy="6489249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A35FCA48-E996-80C9-408B-F77409B5E1CE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9.</a:t>
            </a:r>
            <a:endParaRPr lang="es-PE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3ACF4F1A-36AF-4277-9E37-B2C1CB93A2B0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36D6036-EF75-B6E4-3657-529401F3A0AF}"/>
              </a:ext>
            </a:extLst>
          </p:cNvPr>
          <p:cNvSpPr/>
          <p:nvPr/>
        </p:nvSpPr>
        <p:spPr>
          <a:xfrm>
            <a:off x="7391401" y="3428999"/>
            <a:ext cx="649355" cy="4472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464CAF9-EAE2-B3B0-B4F7-FC48AC5FF3D7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1914958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FEF0439-37F1-2077-B0C6-D975CC59B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75" t="990" r="13978" b="5029"/>
          <a:stretch/>
        </p:blipFill>
        <p:spPr>
          <a:xfrm>
            <a:off x="2057400" y="207969"/>
            <a:ext cx="8430491" cy="6442062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5361289F-02A8-D395-E8B2-502F1ADEDF4C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10</a:t>
            </a:r>
            <a:endParaRPr lang="es-PE" sz="1600" dirty="0"/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6A421708-CF4D-900C-6BA1-3A3113B31F0A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D989BAF-F9DE-C3E3-483B-55B126962777}"/>
              </a:ext>
            </a:extLst>
          </p:cNvPr>
          <p:cNvSpPr/>
          <p:nvPr/>
        </p:nvSpPr>
        <p:spPr>
          <a:xfrm>
            <a:off x="4065407" y="3155674"/>
            <a:ext cx="2681757" cy="5466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3A8BAF5-5372-D06D-0E47-7D4C9B645CD0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2298212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C742A06A-3B89-285D-75EE-4AA98CFCF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60" t="1391" r="13636" b="5433"/>
          <a:stretch/>
        </p:blipFill>
        <p:spPr>
          <a:xfrm>
            <a:off x="2092036" y="96982"/>
            <a:ext cx="8437419" cy="6386945"/>
          </a:xfrm>
          <a:prstGeom prst="rect">
            <a:avLst/>
          </a:prstGeom>
        </p:spPr>
      </p:pic>
      <p:sp>
        <p:nvSpPr>
          <p:cNvPr id="4" name="Elipse 3">
            <a:extLst>
              <a:ext uri="{FF2B5EF4-FFF2-40B4-BE49-F238E27FC236}">
                <a16:creationId xmlns:a16="http://schemas.microsoft.com/office/drawing/2014/main" id="{5F6C48EB-C837-54F8-303D-5BA5E9CA37B3}"/>
              </a:ext>
            </a:extLst>
          </p:cNvPr>
          <p:cNvSpPr/>
          <p:nvPr/>
        </p:nvSpPr>
        <p:spPr>
          <a:xfrm>
            <a:off x="797925" y="397984"/>
            <a:ext cx="583096" cy="583095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11</a:t>
            </a:r>
          </a:p>
        </p:txBody>
      </p:sp>
      <p:sp>
        <p:nvSpPr>
          <p:cNvPr id="5" name="Flecha: a la derecha 4">
            <a:extLst>
              <a:ext uri="{FF2B5EF4-FFF2-40B4-BE49-F238E27FC236}">
                <a16:creationId xmlns:a16="http://schemas.microsoft.com/office/drawing/2014/main" id="{05CAFA7C-1191-8CF2-3C0A-87CC46D1F5D3}"/>
              </a:ext>
            </a:extLst>
          </p:cNvPr>
          <p:cNvSpPr/>
          <p:nvPr/>
        </p:nvSpPr>
        <p:spPr>
          <a:xfrm>
            <a:off x="1565416" y="522842"/>
            <a:ext cx="357806" cy="400877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2AA9030-8055-02BA-DC50-9FAB91A6AF3B}"/>
              </a:ext>
            </a:extLst>
          </p:cNvPr>
          <p:cNvSpPr/>
          <p:nvPr/>
        </p:nvSpPr>
        <p:spPr>
          <a:xfrm>
            <a:off x="6822462" y="5001491"/>
            <a:ext cx="1268594" cy="3776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33921F6-F012-AB40-C5F5-063D969E7E94}"/>
              </a:ext>
            </a:extLst>
          </p:cNvPr>
          <p:cNvSpPr/>
          <p:nvPr/>
        </p:nvSpPr>
        <p:spPr>
          <a:xfrm>
            <a:off x="4439479" y="2369125"/>
            <a:ext cx="4635247" cy="2493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C1713F9-5394-23C8-9F86-FCB3880B9853}"/>
              </a:ext>
            </a:extLst>
          </p:cNvPr>
          <p:cNvSpPr txBox="1"/>
          <p:nvPr/>
        </p:nvSpPr>
        <p:spPr>
          <a:xfrm>
            <a:off x="609600" y="6562512"/>
            <a:ext cx="11582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Toussaint N,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Souplet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JC,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Fillard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 P. </a:t>
            </a:r>
            <a:r>
              <a:rPr lang="en-US" sz="1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MedINRIA</a:t>
            </a: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SimSun" panose="02010600030101010101" pitchFamily="2" charset="-122"/>
              </a:rPr>
              <a:t>: Medical Image Navigation and Research Tool by INRIA. In 2007 [cited 2022 Dec 5]. Available from: https://hal.inria.fr/inria-00616047</a:t>
            </a:r>
            <a:endParaRPr lang="es-PE" sz="1200" dirty="0"/>
          </a:p>
        </p:txBody>
      </p:sp>
    </p:spTree>
    <p:extLst>
      <p:ext uri="{BB962C8B-B14F-4D97-AF65-F5344CB8AC3E}">
        <p14:creationId xmlns:p14="http://schemas.microsoft.com/office/powerpoint/2010/main" val="363155008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8920</TotalTime>
  <Words>1229</Words>
  <Application>Microsoft Office PowerPoint</Application>
  <PresentationFormat>Panorámica</PresentationFormat>
  <Paragraphs>86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SALINAS CHACALTANA Nelly allison jazmin</dc:creator>
  <cp:lastModifiedBy>SALINAS CHACALTANA Nelly allison jazmin</cp:lastModifiedBy>
  <cp:revision>2</cp:revision>
  <dcterms:created xsi:type="dcterms:W3CDTF">2023-01-26T16:29:04Z</dcterms:created>
  <dcterms:modified xsi:type="dcterms:W3CDTF">2023-02-01T21:09:45Z</dcterms:modified>
</cp:coreProperties>
</file>

<file path=docProps/thumbnail.jpeg>
</file>